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87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89"/>
    <a:srgbClr val="000000"/>
    <a:srgbClr val="000048"/>
    <a:srgbClr val="0000FF"/>
    <a:srgbClr val="0061A9"/>
    <a:srgbClr val="00FF00"/>
    <a:srgbClr val="009900"/>
    <a:srgbClr val="003300"/>
    <a:srgbClr val="196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6"/>
  </p:normalViewPr>
  <p:slideViewPr>
    <p:cSldViewPr snapToGrid="0" snapToObjects="1">
      <p:cViewPr>
        <p:scale>
          <a:sx n="75" d="100"/>
          <a:sy n="75" d="100"/>
        </p:scale>
        <p:origin x="-1224" y="-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74AEA858-6376-5A4A-906E-117BB77C13B2}"/>
              </a:ext>
            </a:extLst>
          </p:cNvPr>
          <p:cNvSpPr txBox="1">
            <a:spLocks/>
          </p:cNvSpPr>
          <p:nvPr userDrawn="1"/>
        </p:nvSpPr>
        <p:spPr>
          <a:xfrm>
            <a:off x="5059136" y="284900"/>
            <a:ext cx="2111829" cy="40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19623B"/>
                </a:solidFill>
              </a:rPr>
              <a:t>DUA IFTETAH</a:t>
            </a:r>
          </a:p>
        </p:txBody>
      </p:sp>
    </p:spTree>
    <p:extLst>
      <p:ext uri="{BB962C8B-B14F-4D97-AF65-F5344CB8AC3E}">
        <p14:creationId xmlns:p14="http://schemas.microsoft.com/office/powerpoint/2010/main" val="14898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2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2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8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7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3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2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61A9"/>
                </a:solidFill>
                <a:latin typeface="Century Gothic" panose="020B0502020202020204" pitchFamily="34" charset="0"/>
              </a:defRPr>
            </a:lvl1pPr>
          </a:lstStyle>
          <a:p>
            <a:fld id="{0317061D-0D67-8843-918D-DA33009DEF3C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61A9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61A9"/>
                </a:solidFill>
                <a:latin typeface="Century Gothic" panose="020B0502020202020204" pitchFamily="34" charset="0"/>
              </a:defRPr>
            </a:lvl1pPr>
          </a:lstStyle>
          <a:p>
            <a:fld id="{EB0B7826-6C05-F644-BCB0-7A59D3D3D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6B9E0248-AE5C-EA46-B993-777E28175FB1}"/>
              </a:ext>
            </a:extLst>
          </p:cNvPr>
          <p:cNvSpPr txBox="1">
            <a:spLocks/>
          </p:cNvSpPr>
          <p:nvPr/>
        </p:nvSpPr>
        <p:spPr>
          <a:xfrm>
            <a:off x="5059136" y="284900"/>
            <a:ext cx="2111829" cy="40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19623B"/>
                </a:solidFill>
              </a:rPr>
              <a:t>DUA IFTETAH</a:t>
            </a:r>
          </a:p>
        </p:txBody>
      </p:sp>
    </p:spTree>
    <p:extLst>
      <p:ext uri="{BB962C8B-B14F-4D97-AF65-F5344CB8AC3E}">
        <p14:creationId xmlns:p14="http://schemas.microsoft.com/office/powerpoint/2010/main" val="86545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1A9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61A9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0061A9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0061A9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61A9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61A9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63500" y="935831"/>
            <a:ext cx="8763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10 </a:t>
            </a:r>
            <a:r>
              <a:rPr lang="en-US" altLang="en-US" sz="3000" b="1" dirty="0" err="1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Munajat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</a:t>
            </a:r>
            <a:r>
              <a:rPr lang="en-US" altLang="en-US" sz="30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(whispered 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prayers) by Imam Mohammed </a:t>
            </a:r>
            <a:r>
              <a:rPr lang="en-US" altLang="en-US" sz="3000" b="1" dirty="0" err="1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Taqi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(as) from </a:t>
            </a:r>
            <a:r>
              <a:rPr lang="en-US" altLang="en-US" sz="3000" b="1" dirty="0" err="1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Baqiyatus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</a:t>
            </a:r>
            <a:r>
              <a:rPr lang="en-US" altLang="en-US" sz="3000" b="1" dirty="0" err="1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Salehat</a:t>
            </a:r>
            <a:endParaRPr lang="en-US" altLang="en-US" sz="3000" b="1" dirty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838200" y="2451100"/>
            <a:ext cx="1026160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4400" b="1" dirty="0" err="1" smtClean="0">
                <a:latin typeface="Century Gothic" pitchFamily="34" charset="0"/>
                <a:ea typeface="Adobe Gothic Std B" pitchFamily="34" charset="-128"/>
              </a:rPr>
              <a:t>Munajaat</a:t>
            </a:r>
            <a:r>
              <a:rPr lang="en-US" altLang="en-US" sz="4400" b="1" dirty="0" smtClean="0">
                <a:latin typeface="Century Gothic" pitchFamily="34" charset="0"/>
                <a:ea typeface="Adobe Gothic Std B" pitchFamily="34" charset="-128"/>
              </a:rPr>
              <a:t> - No </a:t>
            </a:r>
            <a:r>
              <a:rPr lang="en-US" altLang="en-US" sz="4400" b="1" dirty="0">
                <a:latin typeface="Century Gothic" pitchFamily="34" charset="0"/>
                <a:ea typeface="Adobe Gothic Std B" pitchFamily="34" charset="-128"/>
              </a:rPr>
              <a:t>1 </a:t>
            </a:r>
            <a:endParaRPr lang="en-US" altLang="en-US" sz="4400" b="1" dirty="0" smtClean="0">
              <a:latin typeface="Century Gothic" pitchFamily="34" charset="0"/>
              <a:ea typeface="Adobe Gothic Std B" pitchFamily="34" charset="-128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44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Guidance to the Best </a:t>
            </a:r>
            <a:r>
              <a:rPr lang="en-US" altLang="en-US" sz="4400" b="1" dirty="0" err="1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Istekhara</a:t>
            </a:r>
            <a:endParaRPr lang="en-US" altLang="en-US" sz="4400" b="1" dirty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63500" y="4301331"/>
            <a:ext cx="92075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500" dirty="0" smtClean="0">
                <a:solidFill>
                  <a:srgbClr val="000000"/>
                </a:solidFill>
                <a:latin typeface="Swis721 BlkCn BT" pitchFamily="34" charset="0"/>
                <a:ea typeface="Adobe Gothic Std B" pitchFamily="34" charset="-128"/>
              </a:rPr>
              <a:t>Video Edit By :- </a:t>
            </a:r>
            <a:r>
              <a:rPr lang="en-US" altLang="en-US" sz="2500" b="1" dirty="0" err="1">
                <a:ln w="0">
                  <a:noFill/>
                </a:ln>
                <a:solidFill>
                  <a:srgbClr val="0000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6 BT" pitchFamily="18" charset="0"/>
                <a:ea typeface="Adobe Gothic Std B" pitchFamily="34" charset="-128"/>
              </a:rPr>
              <a:t>Murtuza</a:t>
            </a:r>
            <a:r>
              <a:rPr lang="en-US" altLang="en-US" sz="2500" b="1" dirty="0">
                <a:ln w="0">
                  <a:noFill/>
                </a:ln>
                <a:solidFill>
                  <a:srgbClr val="0000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6 BT" pitchFamily="18" charset="0"/>
                <a:ea typeface="Adobe Gothic Std B" pitchFamily="34" charset="-128"/>
              </a:rPr>
              <a:t> </a:t>
            </a:r>
            <a:r>
              <a:rPr lang="en-US" altLang="en-US" sz="2500" b="1" dirty="0" err="1">
                <a:ln w="0">
                  <a:noFill/>
                </a:ln>
                <a:solidFill>
                  <a:srgbClr val="0000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6 BT" pitchFamily="18" charset="0"/>
                <a:ea typeface="Adobe Gothic Std B" pitchFamily="34" charset="-128"/>
              </a:rPr>
              <a:t>Qurbanali</a:t>
            </a:r>
            <a:r>
              <a:rPr lang="en-US" altLang="en-US" sz="2500" b="1" dirty="0">
                <a:ln w="0">
                  <a:noFill/>
                </a:ln>
                <a:solidFill>
                  <a:srgbClr val="0000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6 BT" pitchFamily="18" charset="0"/>
                <a:ea typeface="Adobe Gothic Std B" pitchFamily="34" charset="-128"/>
              </a:rPr>
              <a:t> </a:t>
            </a:r>
            <a:r>
              <a:rPr lang="en-US" altLang="en-US" sz="2500" b="1" dirty="0" err="1" smtClean="0">
                <a:ln w="0">
                  <a:noFill/>
                </a:ln>
                <a:solidFill>
                  <a:srgbClr val="0000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6 BT" pitchFamily="18" charset="0"/>
                <a:ea typeface="Adobe Gothic Std B" pitchFamily="34" charset="-128"/>
              </a:rPr>
              <a:t>Bhurani</a:t>
            </a:r>
            <a:endParaRPr lang="en-US" altLang="en-US" sz="2500" b="1" dirty="0">
              <a:ln w="0">
                <a:noFill/>
              </a:ln>
              <a:solidFill>
                <a:srgbClr val="0000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706 BT" pitchFamily="18" charset="0"/>
              <a:ea typeface="Adobe Gothic Std B" pitchFamily="34" charset="-128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032000" y="54371"/>
            <a:ext cx="2286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000" dirty="0" smtClean="0">
                <a:solidFill>
                  <a:srgbClr val="000000"/>
                </a:solidFill>
                <a:latin typeface="Swis721 BlkCn BT" pitchFamily="34" charset="0"/>
                <a:ea typeface="Adobe Gothic Std B" pitchFamily="34" charset="-128"/>
              </a:rPr>
              <a:t>Presents</a:t>
            </a:r>
            <a:endParaRPr lang="en-US" altLang="en-US" sz="3000" dirty="0">
              <a:solidFill>
                <a:srgbClr val="FF0000"/>
              </a:solidFill>
              <a:latin typeface="Swis721 BlkCn BT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6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7000"/>
    </mc:Choice>
    <mc:Fallback xmlns="">
      <p:transition advClick="0" advTm="1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50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وَقَادَنِيْ عَقْلِي اِلَيْهِ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73051" y="24892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to which my reason has directed me.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5901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اور میری عقل مجھے اس  تک لے گئی 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49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39700" y="9358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55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وَسَهِّلِ اللّٰهُمَّ  فِيْهِ مَا </a:t>
            </a:r>
            <a:r>
              <a:rPr lang="ar-SA" sz="55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تَوَعَّرَ</a:t>
            </a:r>
            <a:r>
              <a:rPr lang="ur-PK" sz="55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ar-SA" sz="55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وَيَسِّرْ مِنْهُ مَا </a:t>
            </a:r>
            <a:r>
              <a:rPr lang="ar-SA" sz="55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تَعَسَّرَ</a:t>
            </a:r>
            <a:endParaRPr lang="en-US" sz="55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57151" y="20955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 Allah, (please) smooth its progress </a:t>
            </a:r>
            <a:endParaRPr lang="ur-PK" altLang="en-US" sz="36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to 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me, make easy its difficulty</a:t>
            </a:r>
          </a:p>
          <a:p>
            <a:pPr algn="ctr" eaLnBrk="1" hangingPunct="1"/>
            <a:endParaRPr lang="en-US" altLang="en-US" sz="3600" b="1" dirty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292100" y="3704431"/>
            <a:ext cx="9194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اے </a:t>
            </a:r>
            <a:r>
              <a:rPr lang="ur-PK" sz="54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معبود </a:t>
            </a:r>
            <a:r>
              <a:rPr lang="ur-PK" sz="5400" dirty="0" smtClean="0">
                <a:ln w="22225">
                  <a:noFill/>
                </a:ln>
                <a:solidFill>
                  <a:schemeClr val="bg1">
                    <a:alpha val="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س</a:t>
            </a:r>
            <a:r>
              <a:rPr lang="ur-PK" sz="54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ااس میں جو مشکل ہے آسان </a:t>
            </a: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کردے جو د مشکل ہے ہموار کردے 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95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76200" y="11009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وَاكْفِنِي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فِي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هِ الْمُهِمَّ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وَادْفَعْ بِهٖ عَنِّي كُلَّ مُلِمٍّ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57151" y="22733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save me from what concerns me</a:t>
            </a:r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,</a:t>
            </a:r>
            <a:endParaRPr lang="ur-PK" altLang="en-US" sz="36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ur-PK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repel from me what is terrible,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39700" y="37044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سخت کام میں میری مدد فرما  برے انجام سے محفوظ رکھ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87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000"/>
    </mc:Choice>
    <mc:Fallback xmlns="">
      <p:transition advClick="0" advTm="1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9104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وَاجْعَلْ يَا رَبِّ عَوَاقِبَهُ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غُنْماً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وَمَخُوْفَهُ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سِلْماً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18923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and, O Lord, change its bad </a:t>
            </a:r>
            <a:endParaRPr lang="en-US" altLang="en-US" sz="34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4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consequences </a:t>
            </a:r>
            <a:r>
              <a:rPr lang="en-US" altLang="en-US" sz="34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into good end results, </a:t>
            </a:r>
            <a:endParaRPr lang="ur-PK" altLang="en-US" sz="34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4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its </a:t>
            </a:r>
            <a:r>
              <a:rPr lang="en-US" altLang="en-US" sz="34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dreadful parts into safety,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14300" y="38949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 اور </a:t>
            </a: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اے  پروردگار اس کے نتائج بہتر بنا  دے خطرے میں سلامتی دے</a:t>
            </a:r>
            <a:endParaRPr lang="en-US" sz="5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72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50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وَبُعْدَهُ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قُرْباً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 وَجَدْبَهُ خِصْباً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95251" y="22606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its unlikely gains into possible, and its barrenness into fertility.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6663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دور کو  نزدیک اور تنگی کو آسانی میں بدل دے 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58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247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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رْسِلِ اللّٰهُمَّ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اِ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جَابَتِي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3876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 Allah, release Your response to me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4504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اے </a:t>
            </a: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معبود میری دعا  قبول فرما </a:t>
            </a:r>
            <a:r>
              <a:rPr lang="ur-PK" sz="5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می</a:t>
            </a:r>
            <a:endParaRPr lang="en-US" sz="5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85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9358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نْجِحْ طَلِبَتِي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 وَاقْضِ حَاجَتِي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1463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make successful my </a:t>
            </a:r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appeal, grant </a:t>
            </a:r>
          </a:p>
          <a:p>
            <a:pPr algn="ctr" eaLnBrk="1" hangingPunct="1"/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me 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my need,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25400" y="35393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میری </a:t>
            </a: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خوا ہش پوری  کر میری حاجت برلا </a:t>
            </a:r>
            <a:endParaRPr lang="en-US" sz="5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082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300"/>
    </mc:Choice>
    <mc:Fallback xmlns="">
      <p:transition advClick="0" advTm="63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66700" y="10247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وَاقْطَعْ عَنِّيْ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عَوَائِقَهَا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وَامْنَعْ عَنِّيْ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بَوَائِقَهَا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2225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cut off whatever hinders it</a:t>
            </a:r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,</a:t>
            </a:r>
            <a:r>
              <a:rPr lang="ur-PK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stop its misfortunes.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27000" y="37933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اس کام کی  تکلیفیں مجھ سے دور کر </a:t>
            </a:r>
            <a:r>
              <a:rPr lang="ur-PK" sz="5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اس کی 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برائیوں </a:t>
            </a: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کو دور فرما </a:t>
            </a:r>
            <a:endParaRPr lang="en-US" sz="5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23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508000" y="931861"/>
            <a:ext cx="99695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51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</a:t>
            </a:r>
            <a:r>
              <a:rPr lang="ur-PK" sz="51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وَاعْطِنِي </a:t>
            </a:r>
            <a:r>
              <a:rPr lang="ar-SA" sz="51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اللّٰهُمَّ</a:t>
            </a:r>
            <a:r>
              <a:rPr lang="ur-PK" sz="51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51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لِوَاءَ </a:t>
            </a:r>
            <a:r>
              <a:rPr lang="ur-PK" sz="51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الظَّفَرِوَالْخِيَرَةَ </a:t>
            </a:r>
            <a:r>
              <a:rPr lang="ar-SA" sz="51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فِيْمَا اسْتَخَرْتُكَ</a:t>
            </a:r>
            <a:endParaRPr lang="en-US" sz="51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450851" y="19050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 Allah, give me the pennon of </a:t>
            </a:r>
            <a:endParaRPr lang="en-US" altLang="en-US" sz="34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4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triumph</a:t>
            </a:r>
            <a:r>
              <a:rPr lang="en-US" altLang="en-US" sz="34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, the true guidance to the best </a:t>
            </a:r>
            <a:endParaRPr lang="en-US" altLang="en-US" sz="34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4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of </a:t>
            </a:r>
            <a:r>
              <a:rPr lang="en-US" altLang="en-US" sz="34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what I have asked You for,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7933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اور اے معبود اس میں مجھے کامیابی  کے جھنڈے </a:t>
            </a:r>
            <a:r>
              <a:rPr lang="ur-PK" sz="5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دے</a:t>
            </a:r>
            <a:endParaRPr lang="en-US" sz="5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429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04800" y="923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وَوُفُورَ الْمَغْنَمِ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فِي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مَا دَعَوْتُكَ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2352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the abundant gain of what I have </a:t>
            </a:r>
            <a:endParaRPr lang="en-US" altLang="en-US" sz="36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prayed 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You for,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6536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وہ بھلائی دے  جو تجھ سے چاہی ہے جو دعا کی </a:t>
            </a:r>
            <a:r>
              <a:rPr lang="ur-PK" sz="6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ہے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038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300"/>
    </mc:Choice>
    <mc:Fallback xmlns="">
      <p:transition advClick="0" advTm="43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885031"/>
            <a:ext cx="8763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بِسْمِ اللهِ الرَّحْمٰنِ الرَّحِيْمِ</a:t>
            </a:r>
            <a:r>
              <a:rPr lang="en-US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57151" y="21209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In the name of Allah, the Beneficent, the Merciful.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5266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شروع کرتا ہوں اس الله کے نام سے جو بڑا مہربان اور نہایت رحم کرنے والا ہے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  <p:pic>
        <p:nvPicPr>
          <p:cNvPr id="2" name="imamtaqi_duas_guidance1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46291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000"/>
    </mc:Choice>
    <mc:Fallback xmlns="">
      <p:transition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7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04800" y="8723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وَعَوَائِدَ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الْ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اِ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فْضَالِ فِي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مَا 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رَجَوْتُكَ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90500" y="37679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اس میں زیادہ حصہ </a:t>
            </a:r>
            <a:r>
              <a:rPr lang="ur-PK" sz="54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دے</a:t>
            </a:r>
            <a:r>
              <a:rPr lang="ur-PK" sz="5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وہ  </a:t>
            </a: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فائدے عطا کر جن کی تجھ سے آرزو  کی ہے</a:t>
            </a:r>
            <a:endParaRPr lang="en-US" sz="5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384176" y="2301875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the bestowals of favors in what I have hoped You for.</a:t>
            </a:r>
          </a:p>
        </p:txBody>
      </p:sp>
    </p:spTree>
    <p:extLst>
      <p:ext uri="{BB962C8B-B14F-4D97-AF65-F5344CB8AC3E}">
        <p14:creationId xmlns:p14="http://schemas.microsoft.com/office/powerpoint/2010/main" val="14753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300"/>
    </mc:Choice>
    <mc:Fallback xmlns="">
      <p:transition advClick="0" advTm="33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04800" y="10755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وَاقْرِنْهُ اللّٰهُمَّ بِالنَّجَاحِ وَخُصَّهُ بِالصَّلاَحِ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36551" y="22479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 Allah, attach all that to success, </a:t>
            </a:r>
            <a:endParaRPr lang="en-US" altLang="en-US" sz="36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adorn 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it exclusively with righteousness, 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8314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اس مقصد میں کامیابی  سے ہمکنار فرما اس میں بہتری  </a:t>
            </a:r>
            <a:endParaRPr lang="ur-PK" sz="5000" dirty="0" smtClean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پیدا </a:t>
            </a: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کر</a:t>
            </a:r>
            <a:endParaRPr lang="en-US" sz="5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6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04800" y="8723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وَاَرِنِی اَ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سْبَابَ ال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خِيَرَةِ فِي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هِ 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وَاضِحَةً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1844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make clear before my eyes the </a:t>
            </a:r>
            <a:endParaRPr lang="en-US" altLang="en-US" sz="36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rtl="1" eaLnBrk="1" hangingPunct="1"/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reasons 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for guiding me to this choice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7933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اس میں مجھے خوشی کے  اسباب نمایاں کر کے دکھا</a:t>
            </a:r>
            <a:endParaRPr lang="en-US" sz="5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52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04800" y="9739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وَاَعْلاَمَ غُنْمِهَا لاَئِحَةً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04800" y="229235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the factors of winning it,</a:t>
            </a:r>
            <a:endParaRPr lang="en-US" altLang="en-US" sz="3600" b="1" dirty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200025" y="3450430"/>
            <a:ext cx="9144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</a:t>
            </a:r>
            <a:r>
              <a:rPr lang="ur-PK" sz="5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کہ ان  </a:t>
            </a: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میں بہرہ مندی کے نشان ہو یدا  ہوں </a:t>
            </a:r>
            <a:endParaRPr lang="en-US" sz="5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54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300"/>
    </mc:Choice>
    <mc:Fallback xmlns="">
      <p:transition advClick="0" advTm="33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431800" y="11009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55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وَاشْدُد</a:t>
            </a:r>
            <a:r>
              <a:rPr lang="ur-PK" sz="55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ur-PK" sz="55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55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خِنَاقَ </a:t>
            </a:r>
            <a:r>
              <a:rPr lang="ur-PK" sz="55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تَعْسِي</a:t>
            </a:r>
            <a:r>
              <a:rPr lang="ur-PK" sz="55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ur-PK" sz="55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رِهَا </a:t>
            </a:r>
            <a:r>
              <a:rPr lang="ur-PK" sz="55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وَانْعَشْ صَرِيْعَ </a:t>
            </a:r>
            <a:r>
              <a:rPr lang="ur-PK" sz="55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تَيْسِي</a:t>
            </a:r>
            <a:r>
              <a:rPr lang="ur-PK" sz="55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ur-PK" sz="55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رِهَا</a:t>
            </a:r>
            <a:endParaRPr lang="en-US" sz="55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463551" y="24384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tighten the grip around the throat </a:t>
            </a:r>
            <a:r>
              <a:rPr lang="en-US" altLang="en-US" sz="35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of</a:t>
            </a:r>
            <a:r>
              <a:rPr lang="ur-PK" altLang="en-US" sz="35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</a:t>
            </a:r>
            <a:r>
              <a:rPr lang="en-US" altLang="en-US" sz="35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its </a:t>
            </a:r>
            <a:r>
              <a:rPr lang="en-US" altLang="en-US" sz="35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difficulties, and refresh its </a:t>
            </a:r>
            <a:r>
              <a:rPr lang="en-US" altLang="en-US" sz="35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dying </a:t>
            </a:r>
            <a:r>
              <a:rPr lang="en-US" altLang="en-US" sz="35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easiness.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52400" y="38949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ان میں دشواری کا راستہ بند کر دے اس کو آسانی کے قریب کر  دے</a:t>
            </a:r>
            <a:endParaRPr lang="en-US" sz="5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4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300"/>
    </mc:Choice>
    <mc:Fallback xmlns="">
      <p:transition advClick="0" advTm="73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0" y="910431"/>
            <a:ext cx="95123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وَبَيِّنِ اللّٰهُمَّ مُلْتَبَسَهَاوَاطْلِقْ مُحْتَبَسَهَا وَمَكِّنْ اُ سَّهَا</a:t>
            </a:r>
            <a:endParaRPr lang="en-US" sz="5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19431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 Allah, acquaint me with its confusable matters, release its detained affairs, and make firm its </a:t>
            </a:r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foundations</a:t>
            </a:r>
            <a:endParaRPr lang="en-US" altLang="en-US" sz="3200" b="1" dirty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7806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2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                                                                                                                             اس میں مدہم چیز کو روشن کر  </a:t>
            </a:r>
            <a:r>
              <a:rPr lang="ur-PK" sz="52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دے اس میں </a:t>
            </a:r>
            <a:r>
              <a:rPr lang="ur-PK" sz="52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بندھے ہوئے کو  کھول دے اس کی بنیاد مضبوط بنا </a:t>
            </a:r>
            <a:endParaRPr lang="en-US" sz="52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399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04800" y="13676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     حَتّٰی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تَكُوْنَ خِيَرَةً مُقْبِلَةً بِالْغُنْمِ مُزِيْلَةً لِلْغُرْمِ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6670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so that it will come carrying gains, removing debts,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215900" y="39457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48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کہ مجھے خیر ہی خیر حاصل ہو جس  میں فوائد ہوں نقصان کو ہٹا </a:t>
            </a:r>
            <a:endParaRPr lang="en-US" sz="48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88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04800" y="10882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عَاجِلَةً لِلنَّفْعِ بَاقِيَةَ الصُّنْعِ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4257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bringing about swift benefits, and perpetuating its effect.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40092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5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جلد نفع  عطا فرما عمل میں پاکیزگی دے</a:t>
            </a:r>
            <a:endParaRPr lang="en-US" sz="55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77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520700" y="9866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اِنَّكَ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مَلِیْ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/>
                <a:cs typeface="Al Qalam Quran Majeed"/>
              </a:rPr>
              <a:t>ٓ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‏ءٌ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بِالْمَزِيْدِ مُبْتَدِئٌ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بِالْجُو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دِ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476251" y="22860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Verily, You always have more to </a:t>
            </a:r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give and 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take the initiative to </a:t>
            </a:r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magnanimous 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conferrals.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330200" y="40854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5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کیونکہ تو زیادہ دینے والا عطا میں  پہل کرنے والا </a:t>
            </a:r>
            <a:r>
              <a:rPr lang="ur-PK" sz="55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ہے</a:t>
            </a:r>
            <a:endParaRPr lang="en-US" sz="55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32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4000"/>
    </mc:Choice>
    <mc:Fallback xmlns="">
      <p:transition advClick="0" advTm="2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50131"/>
            <a:ext cx="83185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ar-SA" sz="55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َللّٰهُمَّ 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اِنَّ خِيَرَتَكَ فِيْمَا اسْتَخَرْتُكَ فِيْهِ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57151" y="20066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</a:t>
            </a:r>
            <a:r>
              <a:rPr lang="ur-PK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ْ</a:t>
            </a:r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</a:t>
            </a:r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Allah, my prayer for guidance from You </a:t>
            </a:r>
            <a:endParaRPr lang="ur-PK" altLang="en-US" sz="32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with </a:t>
            </a:r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regard to the matter about which I </a:t>
            </a:r>
            <a:endParaRPr lang="ur-PK" altLang="en-US" sz="32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have </a:t>
            </a:r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asked You to guide me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7679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اے معبود تیری پسند وہ ہے  جس کام کے لئے میں نے تجھ سے  خیر طلب کی</a:t>
            </a:r>
            <a:endParaRPr lang="en-US" sz="5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72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45100" y="228600"/>
            <a:ext cx="1892300" cy="5461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50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تُنِيْلُ الرَّغَائِبَ وَتُجْزِلُ الْمَوَاهِبَ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57151" y="23495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does make all desires accessible, </a:t>
            </a:r>
            <a:endParaRPr lang="ur-PK" altLang="en-US" sz="36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grant 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abundant gifts,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6917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تو آرزؤں تک پہنچاتا ہے بڑی بڑی عطائیں  کرتا ہیے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96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245100" y="228600"/>
            <a:ext cx="1892300" cy="5461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50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وَتُغْنِمُ الْمَطَالِبَ وَتُطَيِّبُ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الْمَكَاسِبَ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‏َ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47651" y="24003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make 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win the requests, </a:t>
            </a:r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make 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easy the gains,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7171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مطالب میں فائدہ دیتا ہے کاروبار کو پاک کردیتا ہے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70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50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تَهْدِيْ اِل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ٰی اَ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جْمَلِ الْمَذَاهِبِ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47651" y="25654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guide 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to the most excellent way,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5901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بہترین راستے پر چلاتا ہے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09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50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وَتَسُوْقُ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اِل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ٰی اَ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حْمَدِ الْعَوَاقِبِ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47651" y="23241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drive to the most praiseworthy consequences,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6536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قابل تعریف انجام تک لے جاتا ہے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2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50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وَتَقِيْ مَخُوْفَ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النَّوَ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"/>
                <a:cs typeface="Al Qalam Quran"/>
              </a:rPr>
              <a:t>آ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ئِبِ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47651" y="22860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guard from the dreadful </a:t>
            </a:r>
            <a:endParaRPr lang="ur-PK" altLang="en-US" sz="36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calamities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6663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اور پر خطر مصیبتوں سے بچاتا ہے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042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93700" y="10501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ar-SA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اَللّٰهُمَّ اِنّ</a:t>
            </a: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ِیْ</a:t>
            </a:r>
            <a:r>
              <a:rPr lang="ar-SA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اَسْتَ</a:t>
            </a:r>
            <a:r>
              <a:rPr lang="ar-SA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خِي</a:t>
            </a: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ْرُ</a:t>
            </a:r>
            <a:r>
              <a:rPr lang="ar-SA" sz="56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كَ </a:t>
            </a:r>
            <a:r>
              <a:rPr lang="ar-SA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فِي</a:t>
            </a:r>
            <a:r>
              <a:rPr lang="ar-SA" sz="56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مَا </a:t>
            </a:r>
            <a:r>
              <a:rPr lang="ar-SA" sz="56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عَزَمَ </a:t>
            </a:r>
            <a:r>
              <a:rPr lang="ar-SA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رَ</a:t>
            </a: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</a:t>
            </a:r>
            <a:r>
              <a:rPr lang="ar-SA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یِیْ عَلَیْہِ</a:t>
            </a:r>
            <a:endParaRPr lang="en-US" sz="56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57151" y="21082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 Allah, I pray You for guiding me to the </a:t>
            </a:r>
            <a:endParaRPr lang="ur-PK" altLang="en-US" sz="32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best </a:t>
            </a:r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choice with regard to what I am determined to do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7933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اے معبود تجھ سے طالب خیر ہوں  اس کام کے لئے جس کا میں  نے ارادہ کیا</a:t>
            </a:r>
            <a:endParaRPr lang="en-US" sz="5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534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1330</TotalTime>
  <Words>875</Words>
  <Application>Microsoft Office PowerPoint</Application>
  <PresentationFormat>On-screen Show (16:9)</PresentationFormat>
  <Paragraphs>103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82</cp:revision>
  <dcterms:created xsi:type="dcterms:W3CDTF">2020-04-18T02:36:44Z</dcterms:created>
  <dcterms:modified xsi:type="dcterms:W3CDTF">2020-05-30T15:32:31Z</dcterms:modified>
</cp:coreProperties>
</file>